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74" r:id="rId4"/>
    <p:sldId id="275" r:id="rId5"/>
    <p:sldId id="266" r:id="rId6"/>
    <p:sldId id="272" r:id="rId7"/>
    <p:sldId id="268" r:id="rId8"/>
  </p:sldIdLst>
  <p:sldSz cx="18288000" cy="10287000"/>
  <p:notesSz cx="6858000" cy="9144000"/>
  <p:embeddedFontLst>
    <p:embeddedFont>
      <p:font typeface="Baskerville Old Face" panose="02020602080505020303" pitchFamily="18" charset="0"/>
      <p:regular r:id="rId9"/>
    </p:embeddedFont>
    <p:embeddedFont>
      <p:font typeface="Bell MT" panose="02020503060305020303" pitchFamily="18" charset="0"/>
      <p:regular r:id="rId10"/>
      <p:bold r:id="rId11"/>
      <p:italic r:id="rId12"/>
    </p:embeddedFont>
    <p:embeddedFont>
      <p:font typeface="Calibri" panose="020F0502020204030204" pitchFamily="34" charset="0"/>
      <p:regular r:id="rId13"/>
      <p:bold r:id="rId14"/>
      <p:italic r:id="rId15"/>
      <p:boldItalic r:id="rId16"/>
    </p:embeddedFont>
    <p:embeddedFont>
      <p:font typeface="HK Grotesk" panose="020B0604020202020204" charset="0"/>
      <p:regular r:id="rId17"/>
    </p:embeddedFont>
    <p:embeddedFont>
      <p:font typeface="HK Grotesk Bold" panose="020B0604020202020204" charset="0"/>
      <p:regular r:id="rId18"/>
    </p:embeddedFont>
    <p:embeddedFont>
      <p:font typeface="HK Grotesk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C8D18E-80F5-48EF-A2E4-76844D68F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
        <p:nvSpPr>
          <p:cNvPr id="13" name="AutoShape 3">
            <a:extLst>
              <a:ext uri="{FF2B5EF4-FFF2-40B4-BE49-F238E27FC236}">
                <a16:creationId xmlns:a16="http://schemas.microsoft.com/office/drawing/2014/main" id="{E8214473-C5EB-434F-BA32-71614F663FA4}"/>
              </a:ext>
            </a:extLst>
          </p:cNvPr>
          <p:cNvSpPr/>
          <p:nvPr/>
        </p:nvSpPr>
        <p:spPr>
          <a:xfrm>
            <a:off x="0" y="-17310"/>
            <a:ext cx="18288000" cy="10342410"/>
          </a:xfrm>
          <a:prstGeom prst="rect">
            <a:avLst/>
          </a:prstGeom>
          <a:solidFill>
            <a:srgbClr val="000000">
              <a:alpha val="57000"/>
            </a:srgbClr>
          </a:solidFill>
        </p:spPr>
        <p:txBody>
          <a:bodyPr/>
          <a:lstStyle/>
          <a:p>
            <a:endParaRPr lang="en-IN" dirty="0"/>
          </a:p>
        </p:txBody>
      </p:sp>
      <p:sp>
        <p:nvSpPr>
          <p:cNvPr id="3" name="AutoShape 3"/>
          <p:cNvSpPr/>
          <p:nvPr/>
        </p:nvSpPr>
        <p:spPr>
          <a:xfrm>
            <a:off x="1546622" y="1028700"/>
            <a:ext cx="15194756" cy="8229600"/>
          </a:xfrm>
          <a:prstGeom prst="rect">
            <a:avLst/>
          </a:prstGeom>
          <a:solidFill>
            <a:srgbClr val="000000">
              <a:alpha val="52000"/>
            </a:srgbClr>
          </a:solidFill>
        </p:spPr>
      </p:sp>
      <p:grpSp>
        <p:nvGrpSpPr>
          <p:cNvPr id="8" name="Group 8"/>
          <p:cNvGrpSpPr/>
          <p:nvPr/>
        </p:nvGrpSpPr>
        <p:grpSpPr>
          <a:xfrm>
            <a:off x="2781032" y="2336006"/>
            <a:ext cx="12725932" cy="4704693"/>
            <a:chOff x="-1" y="219075"/>
            <a:chExt cx="16967909" cy="6272926"/>
          </a:xfrm>
        </p:grpSpPr>
        <p:sp>
          <p:nvSpPr>
            <p:cNvPr id="9" name="TextBox 9"/>
            <p:cNvSpPr txBox="1"/>
            <p:nvPr/>
          </p:nvSpPr>
          <p:spPr>
            <a:xfrm>
              <a:off x="-1" y="5622874"/>
              <a:ext cx="16967908" cy="869127"/>
            </a:xfrm>
            <a:prstGeom prst="rect">
              <a:avLst/>
            </a:prstGeom>
          </p:spPr>
          <p:txBody>
            <a:bodyPr lIns="0" tIns="0" rIns="0" bIns="0" rtlCol="0" anchor="t">
              <a:spAutoFit/>
            </a:bodyPr>
            <a:lstStyle/>
            <a:p>
              <a:pPr algn="ctr">
                <a:lnSpc>
                  <a:spcPts val="3919"/>
                </a:lnSpc>
              </a:pPr>
              <a:r>
                <a:rPr lang="en-US" sz="7200" b="1" dirty="0">
                  <a:solidFill>
                    <a:srgbClr val="C00000"/>
                  </a:solidFill>
                  <a:latin typeface="HK Grotesk"/>
                </a:rPr>
                <a:t>2000 - 2011</a:t>
              </a:r>
            </a:p>
          </p:txBody>
        </p:sp>
        <p:sp>
          <p:nvSpPr>
            <p:cNvPr id="10" name="TextBox 10"/>
            <p:cNvSpPr txBox="1"/>
            <p:nvPr/>
          </p:nvSpPr>
          <p:spPr>
            <a:xfrm>
              <a:off x="0" y="219075"/>
              <a:ext cx="16967908" cy="4185250"/>
            </a:xfrm>
            <a:prstGeom prst="rect">
              <a:avLst/>
            </a:prstGeom>
          </p:spPr>
          <p:txBody>
            <a:bodyPr lIns="0" tIns="0" rIns="0" bIns="0" rtlCol="0" anchor="t">
              <a:spAutoFit/>
            </a:bodyPr>
            <a:lstStyle/>
            <a:p>
              <a:pPr algn="ctr">
                <a:lnSpc>
                  <a:spcPts val="12000"/>
                </a:lnSpc>
              </a:pPr>
              <a:r>
                <a:rPr lang="en-US" sz="11600" dirty="0">
                  <a:solidFill>
                    <a:srgbClr val="FFFFFF"/>
                  </a:solidFill>
                  <a:latin typeface="HK Grotesk Bold"/>
                </a:rPr>
                <a:t>BIRD STRIKES ANALYSIS REPORT</a:t>
              </a:r>
            </a:p>
          </p:txBody>
        </p:sp>
      </p:grpSp>
      <p:sp>
        <p:nvSpPr>
          <p:cNvPr id="16" name="TextBox 9">
            <a:extLst>
              <a:ext uri="{FF2B5EF4-FFF2-40B4-BE49-F238E27FC236}">
                <a16:creationId xmlns:a16="http://schemas.microsoft.com/office/drawing/2014/main" id="{F8D7A820-CCFD-423E-9EC6-19FAB6C48DDE}"/>
              </a:ext>
            </a:extLst>
          </p:cNvPr>
          <p:cNvSpPr txBox="1"/>
          <p:nvPr/>
        </p:nvSpPr>
        <p:spPr>
          <a:xfrm>
            <a:off x="11025847" y="8484056"/>
            <a:ext cx="5715531" cy="528863"/>
          </a:xfrm>
          <a:prstGeom prst="rect">
            <a:avLst/>
          </a:prstGeom>
        </p:spPr>
        <p:txBody>
          <a:bodyPr wrap="square" lIns="0" tIns="0" rIns="0" bIns="0" rtlCol="0" anchor="t">
            <a:spAutoFit/>
          </a:bodyPr>
          <a:lstStyle/>
          <a:p>
            <a:pPr algn="ctr">
              <a:lnSpc>
                <a:spcPts val="3919"/>
              </a:lnSpc>
            </a:pPr>
            <a:r>
              <a:rPr lang="en-US" sz="4000" b="1" dirty="0">
                <a:solidFill>
                  <a:srgbClr val="FFFFFF"/>
                </a:solidFill>
                <a:latin typeface="HK Grotesk"/>
              </a:rPr>
              <a:t>-SHAKEEB QURESHI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35FAD53-882B-46C2-9CE9-879ACDBE2E46}"/>
              </a:ext>
            </a:extLst>
          </p:cNvPr>
          <p:cNvPicPr>
            <a:picLocks noChangeAspect="1"/>
          </p:cNvPicPr>
          <p:nvPr/>
        </p:nvPicPr>
        <p:blipFill rotWithShape="1">
          <a:blip r:embed="rId2">
            <a:extLst>
              <a:ext uri="{28A0092B-C50C-407E-A947-70E740481C1C}">
                <a14:useLocalDpi xmlns:a14="http://schemas.microsoft.com/office/drawing/2010/main" val="0"/>
              </a:ext>
            </a:extLst>
          </a:blip>
          <a:srcRect l="35124" r="19855" b="20970"/>
          <a:stretch/>
        </p:blipFill>
        <p:spPr>
          <a:xfrm>
            <a:off x="0" y="-17055"/>
            <a:ext cx="7467601" cy="10318067"/>
          </a:xfrm>
          <a:prstGeom prst="rect">
            <a:avLst/>
          </a:prstGeom>
        </p:spPr>
      </p:pic>
      <p:grpSp>
        <p:nvGrpSpPr>
          <p:cNvPr id="2" name="Group 2"/>
          <p:cNvGrpSpPr/>
          <p:nvPr/>
        </p:nvGrpSpPr>
        <p:grpSpPr>
          <a:xfrm>
            <a:off x="1" y="0"/>
            <a:ext cx="7467600" cy="10287000"/>
            <a:chOff x="0" y="0"/>
            <a:chExt cx="2808415" cy="3479800"/>
          </a:xfrm>
          <a:solidFill>
            <a:schemeClr val="tx1">
              <a:alpha val="78000"/>
            </a:schemeClr>
          </a:solidFill>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381000" y="4038599"/>
            <a:ext cx="6254443" cy="2206758"/>
          </a:xfrm>
          <a:prstGeom prst="rect">
            <a:avLst/>
          </a:prstGeom>
        </p:spPr>
        <p:txBody>
          <a:bodyPr lIns="0" tIns="0" rIns="0" bIns="0" rtlCol="0" anchor="t">
            <a:spAutoFit/>
          </a:bodyPr>
          <a:lstStyle/>
          <a:p>
            <a:pPr algn="ctr">
              <a:lnSpc>
                <a:spcPts val="8640"/>
              </a:lnSpc>
            </a:pPr>
            <a:r>
              <a:rPr lang="en-US" sz="7200" dirty="0">
                <a:solidFill>
                  <a:srgbClr val="FFFFFF"/>
                </a:solidFill>
                <a:latin typeface="HK Grotesk Bold"/>
              </a:rPr>
              <a:t>PROJECT OVERVIEW</a:t>
            </a:r>
          </a:p>
        </p:txBody>
      </p:sp>
      <p:sp>
        <p:nvSpPr>
          <p:cNvPr id="8" name="TextBox 8"/>
          <p:cNvSpPr txBox="1"/>
          <p:nvPr/>
        </p:nvSpPr>
        <p:spPr>
          <a:xfrm>
            <a:off x="8382000" y="1104900"/>
            <a:ext cx="8991600" cy="7313862"/>
          </a:xfrm>
          <a:prstGeom prst="rect">
            <a:avLst/>
          </a:prstGeom>
        </p:spPr>
        <p:txBody>
          <a:bodyPr wrap="square" lIns="0" tIns="0" rIns="0" bIns="0" rtlCol="0" anchor="t">
            <a:spAutoFit/>
          </a:bodyPr>
          <a:lstStyle/>
          <a:p>
            <a:pPr algn="l">
              <a:lnSpc>
                <a:spcPct val="150000"/>
              </a:lnSpc>
            </a:pPr>
            <a:r>
              <a:rPr lang="en-US" sz="3200" dirty="0">
                <a:latin typeface="Baskerville Old Face" panose="02020602080505020303" pitchFamily="18" charset="0"/>
              </a:rPr>
              <a:t>This project includes an illustrative analysis on Bird Strikes between the years 2000 and 2011, and analysis attributes like Bird Strike occurrences, costs, and impacts across airlines, airports, and flight phases for aviation safety insights. </a:t>
            </a:r>
          </a:p>
          <a:p>
            <a:pPr algn="l">
              <a:lnSpc>
                <a:spcPct val="150000"/>
              </a:lnSpc>
            </a:pPr>
            <a:endParaRPr lang="en-US" sz="3200" dirty="0">
              <a:latin typeface="Baskerville Old Face" panose="02020602080505020303" pitchFamily="18" charset="0"/>
            </a:endParaRPr>
          </a:p>
          <a:p>
            <a:pPr algn="l">
              <a:lnSpc>
                <a:spcPct val="150000"/>
              </a:lnSpc>
            </a:pPr>
            <a:r>
              <a:rPr lang="en-US" sz="3200" dirty="0">
                <a:latin typeface="Baskerville Old Face" panose="02020602080505020303" pitchFamily="18" charset="0"/>
              </a:rPr>
              <a:t>This project is performed using Tableau, and utilizes comprehensive data to identify patterns and trends in bird strikes, providing valuable information for mitigating future incidents. </a:t>
            </a:r>
            <a:endParaRPr lang="en-US" sz="2800" dirty="0">
              <a:solidFill>
                <a:srgbClr val="000000"/>
              </a:solidFill>
              <a:latin typeface="Baskerville Old Face" panose="020206020805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35FAD53-882B-46C2-9CE9-879ACDBE2E46}"/>
              </a:ext>
            </a:extLst>
          </p:cNvPr>
          <p:cNvPicPr>
            <a:picLocks noChangeAspect="1"/>
          </p:cNvPicPr>
          <p:nvPr/>
        </p:nvPicPr>
        <p:blipFill rotWithShape="1">
          <a:blip r:embed="rId2">
            <a:extLst>
              <a:ext uri="{28A0092B-C50C-407E-A947-70E740481C1C}">
                <a14:useLocalDpi xmlns:a14="http://schemas.microsoft.com/office/drawing/2010/main" val="0"/>
              </a:ext>
            </a:extLst>
          </a:blip>
          <a:srcRect l="35124" r="19855" b="20970"/>
          <a:stretch/>
        </p:blipFill>
        <p:spPr>
          <a:xfrm>
            <a:off x="10820399" y="-48121"/>
            <a:ext cx="7467601" cy="10318067"/>
          </a:xfrm>
          <a:prstGeom prst="rect">
            <a:avLst/>
          </a:prstGeom>
        </p:spPr>
      </p:pic>
      <p:grpSp>
        <p:nvGrpSpPr>
          <p:cNvPr id="2" name="Group 2"/>
          <p:cNvGrpSpPr/>
          <p:nvPr/>
        </p:nvGrpSpPr>
        <p:grpSpPr>
          <a:xfrm>
            <a:off x="10820398" y="-17054"/>
            <a:ext cx="7467600" cy="10287000"/>
            <a:chOff x="4069335" y="-5769"/>
            <a:chExt cx="2808415" cy="3479800"/>
          </a:xfrm>
          <a:solidFill>
            <a:schemeClr val="tx1">
              <a:alpha val="78000"/>
            </a:schemeClr>
          </a:solidFill>
        </p:grpSpPr>
        <p:sp>
          <p:nvSpPr>
            <p:cNvPr id="3" name="Freeform 3"/>
            <p:cNvSpPr/>
            <p:nvPr/>
          </p:nvSpPr>
          <p:spPr>
            <a:xfrm>
              <a:off x="4069335" y="-5769"/>
              <a:ext cx="2808415" cy="34798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6" name="TextBox 6"/>
          <p:cNvSpPr txBox="1"/>
          <p:nvPr/>
        </p:nvSpPr>
        <p:spPr>
          <a:xfrm>
            <a:off x="11277600" y="3698742"/>
            <a:ext cx="6254443" cy="2206758"/>
          </a:xfrm>
          <a:prstGeom prst="rect">
            <a:avLst/>
          </a:prstGeom>
        </p:spPr>
        <p:txBody>
          <a:bodyPr lIns="0" tIns="0" rIns="0" bIns="0" rtlCol="0" anchor="t">
            <a:spAutoFit/>
          </a:bodyPr>
          <a:lstStyle/>
          <a:p>
            <a:pPr algn="ctr">
              <a:lnSpc>
                <a:spcPts val="8640"/>
              </a:lnSpc>
            </a:pPr>
            <a:r>
              <a:rPr lang="en-US" sz="7200" dirty="0">
                <a:solidFill>
                  <a:srgbClr val="FFFFFF"/>
                </a:solidFill>
                <a:latin typeface="HK Grotesk Bold"/>
              </a:rPr>
              <a:t>REPORT OUTLINE</a:t>
            </a:r>
          </a:p>
        </p:txBody>
      </p:sp>
      <p:sp>
        <p:nvSpPr>
          <p:cNvPr id="8" name="TextBox 8"/>
          <p:cNvSpPr txBox="1"/>
          <p:nvPr/>
        </p:nvSpPr>
        <p:spPr>
          <a:xfrm>
            <a:off x="640084" y="1029425"/>
            <a:ext cx="10408916" cy="8228150"/>
          </a:xfrm>
          <a:prstGeom prst="rect">
            <a:avLst/>
          </a:prstGeom>
        </p:spPr>
        <p:txBody>
          <a:bodyPr wrap="square" lIns="0" tIns="0" rIns="0" bIns="0" rtlCol="0" anchor="t">
            <a:spAutoFit/>
          </a:bodyPr>
          <a:lstStyle/>
          <a:p>
            <a:pPr marL="457200" indent="-457200" algn="l">
              <a:lnSpc>
                <a:spcPct val="150000"/>
              </a:lnSpc>
              <a:buFont typeface="Arial" panose="020B0604020202020204" pitchFamily="34" charset="0"/>
              <a:buChar char="•"/>
            </a:pPr>
            <a:r>
              <a:rPr lang="en-US" sz="3600" dirty="0">
                <a:latin typeface="Bell MT" panose="02020503060305020303" pitchFamily="18" charset="0"/>
              </a:rPr>
              <a:t>BIRD STRIKE OCCURRENCES BY </a:t>
            </a:r>
            <a:r>
              <a:rPr lang="en-US" sz="3600" b="1" dirty="0">
                <a:solidFill>
                  <a:srgbClr val="C00000"/>
                </a:solidFill>
                <a:latin typeface="Bell MT" panose="02020503060305020303" pitchFamily="18" charset="0"/>
              </a:rPr>
              <a:t>YEAR</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AIRLINE - SPECIFIC</a:t>
            </a:r>
            <a:r>
              <a:rPr lang="en-US" sz="3600" b="1" dirty="0">
                <a:latin typeface="Bell MT" panose="02020503060305020303" pitchFamily="18" charset="0"/>
              </a:rPr>
              <a:t> </a:t>
            </a:r>
            <a:r>
              <a:rPr lang="en-US" sz="3600" dirty="0">
                <a:latin typeface="Bell MT" panose="02020503060305020303" pitchFamily="18" charset="0"/>
              </a:rPr>
              <a:t>BIRD STRIKE DATA</a:t>
            </a:r>
          </a:p>
          <a:p>
            <a:pPr marL="457200" indent="-457200" algn="l">
              <a:lnSpc>
                <a:spcPct val="150000"/>
              </a:lnSpc>
              <a:buFont typeface="Arial" panose="020B0604020202020204" pitchFamily="34" charset="0"/>
              <a:buChar char="•"/>
            </a:pPr>
            <a:r>
              <a:rPr lang="en-US" sz="3600" dirty="0">
                <a:latin typeface="Bell MT" panose="02020503060305020303" pitchFamily="18" charset="0"/>
              </a:rPr>
              <a:t>BIRD STRIKES BY </a:t>
            </a:r>
            <a:r>
              <a:rPr lang="en-US" sz="3600" b="1" dirty="0">
                <a:solidFill>
                  <a:srgbClr val="C00000"/>
                </a:solidFill>
                <a:latin typeface="Bell MT" panose="02020503060305020303" pitchFamily="18" charset="0"/>
              </a:rPr>
              <a:t>AIRPORT</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ALTITUDE</a:t>
            </a:r>
            <a:r>
              <a:rPr lang="en-US" sz="3600" dirty="0">
                <a:latin typeface="Bell MT" panose="02020503060305020303" pitchFamily="18" charset="0"/>
              </a:rPr>
              <a:t> AT TIME OF BIRD STRIKE</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CLIMATE CONDITIONS</a:t>
            </a:r>
            <a:r>
              <a:rPr lang="en-US" sz="3600" dirty="0">
                <a:latin typeface="Bell MT" panose="02020503060305020303" pitchFamily="18" charset="0"/>
              </a:rPr>
              <a:t> DURING BIRD STRIKES</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PILOT INFORMATION </a:t>
            </a:r>
            <a:r>
              <a:rPr lang="en-US" sz="3600" dirty="0">
                <a:latin typeface="Bell MT" panose="02020503060305020303" pitchFamily="18" charset="0"/>
              </a:rPr>
              <a:t>AND AWARENESS</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FLIGHT PHASE </a:t>
            </a:r>
            <a:r>
              <a:rPr lang="en-US" sz="3600" dirty="0">
                <a:latin typeface="Bell MT" panose="02020503060305020303" pitchFamily="18" charset="0"/>
              </a:rPr>
              <a:t>DURING BIRD STRIKE</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COST INCURRED </a:t>
            </a:r>
            <a:r>
              <a:rPr lang="en-US" sz="3600" dirty="0">
                <a:latin typeface="Bell MT" panose="02020503060305020303" pitchFamily="18" charset="0"/>
              </a:rPr>
              <a:t>DUE TO BIRD STRIKES</a:t>
            </a:r>
          </a:p>
          <a:p>
            <a:pPr marL="457200" indent="-457200" algn="l">
              <a:lnSpc>
                <a:spcPct val="150000"/>
              </a:lnSpc>
              <a:buFont typeface="Arial" panose="020B0604020202020204" pitchFamily="34" charset="0"/>
              <a:buChar char="•"/>
            </a:pPr>
            <a:r>
              <a:rPr lang="en-US" sz="3600" b="1" dirty="0">
                <a:solidFill>
                  <a:srgbClr val="C00000"/>
                </a:solidFill>
                <a:latin typeface="Bell MT" panose="02020503060305020303" pitchFamily="18" charset="0"/>
              </a:rPr>
              <a:t>IMPACT ON FLIGHT </a:t>
            </a:r>
            <a:r>
              <a:rPr lang="en-US" sz="3600" dirty="0">
                <a:latin typeface="Bell MT" panose="02020503060305020303" pitchFamily="18" charset="0"/>
              </a:rPr>
              <a:t>OPERATIONS</a:t>
            </a:r>
            <a:endParaRPr lang="en-US" sz="3200" dirty="0">
              <a:solidFill>
                <a:srgbClr val="000000"/>
              </a:solidFill>
              <a:latin typeface="Bell MT" panose="02020503060305020303" pitchFamily="18" charset="0"/>
            </a:endParaRPr>
          </a:p>
        </p:txBody>
      </p:sp>
    </p:spTree>
    <p:extLst>
      <p:ext uri="{BB962C8B-B14F-4D97-AF65-F5344CB8AC3E}">
        <p14:creationId xmlns:p14="http://schemas.microsoft.com/office/powerpoint/2010/main" val="327295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EF120728-19DC-41A9-A92A-730C41B7078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069"/>
                    </a14:imgEffect>
                    <a14:imgEffect>
                      <a14:saturation sat="147000"/>
                    </a14:imgEffect>
                    <a14:imgEffect>
                      <a14:brightnessContrast bright="5000"/>
                    </a14:imgEffect>
                  </a14:imgLayer>
                </a14:imgProps>
              </a:ext>
              <a:ext uri="{28A0092B-C50C-407E-A947-70E740481C1C}">
                <a14:useLocalDpi xmlns:a14="http://schemas.microsoft.com/office/drawing/2010/main" val="0"/>
              </a:ext>
            </a:extLst>
          </a:blip>
          <a:srcRect t="-2652" b="22240"/>
          <a:stretch/>
        </p:blipFill>
        <p:spPr>
          <a:xfrm>
            <a:off x="1" y="-342899"/>
            <a:ext cx="18288000" cy="10629900"/>
          </a:xfrm>
          <a:prstGeom prst="rect">
            <a:avLst/>
          </a:prstGeom>
        </p:spPr>
      </p:pic>
      <p:grpSp>
        <p:nvGrpSpPr>
          <p:cNvPr id="94" name="Group 2">
            <a:extLst>
              <a:ext uri="{FF2B5EF4-FFF2-40B4-BE49-F238E27FC236}">
                <a16:creationId xmlns:a16="http://schemas.microsoft.com/office/drawing/2014/main" id="{1DCA2580-AE9E-4E77-AA64-269F1BAF2E62}"/>
              </a:ext>
            </a:extLst>
          </p:cNvPr>
          <p:cNvGrpSpPr/>
          <p:nvPr/>
        </p:nvGrpSpPr>
        <p:grpSpPr>
          <a:xfrm>
            <a:off x="-55630" y="-31294"/>
            <a:ext cx="18343629" cy="10318293"/>
            <a:chOff x="4069335" y="-5769"/>
            <a:chExt cx="2808415" cy="3479800"/>
          </a:xfrm>
          <a:solidFill>
            <a:schemeClr val="tx1">
              <a:alpha val="67000"/>
            </a:schemeClr>
          </a:solidFill>
        </p:grpSpPr>
        <p:sp>
          <p:nvSpPr>
            <p:cNvPr id="95" name="Freeform 3">
              <a:extLst>
                <a:ext uri="{FF2B5EF4-FFF2-40B4-BE49-F238E27FC236}">
                  <a16:creationId xmlns:a16="http://schemas.microsoft.com/office/drawing/2014/main" id="{552F1A81-FF33-4140-953C-28200A9E3325}"/>
                </a:ext>
              </a:extLst>
            </p:cNvPr>
            <p:cNvSpPr/>
            <p:nvPr/>
          </p:nvSpPr>
          <p:spPr>
            <a:xfrm>
              <a:off x="4069335" y="-5769"/>
              <a:ext cx="2808415" cy="3479800"/>
            </a:xfrm>
            <a:custGeom>
              <a:avLst/>
              <a:gdLst/>
              <a:ahLst/>
              <a:cxnLst/>
              <a:rect l="l" t="t" r="r" b="b"/>
              <a:pathLst>
                <a:path w="2808415" h="3479800">
                  <a:moveTo>
                    <a:pt x="0" y="0"/>
                  </a:moveTo>
                  <a:lnTo>
                    <a:pt x="2808415" y="0"/>
                  </a:lnTo>
                  <a:lnTo>
                    <a:pt x="2808415" y="3479800"/>
                  </a:lnTo>
                  <a:lnTo>
                    <a:pt x="0" y="3479800"/>
                  </a:lnTo>
                  <a:close/>
                </a:path>
              </a:pathLst>
            </a:custGeom>
            <a:grpFill/>
          </p:spPr>
        </p:sp>
      </p:grpSp>
      <p:sp>
        <p:nvSpPr>
          <p:cNvPr id="5" name="TextBox 5"/>
          <p:cNvSpPr txBox="1"/>
          <p:nvPr/>
        </p:nvSpPr>
        <p:spPr>
          <a:xfrm>
            <a:off x="1028700" y="1021556"/>
            <a:ext cx="10523347" cy="1102519"/>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FFFFFF"/>
                </a:solidFill>
                <a:latin typeface="HK Grotesk Bold"/>
              </a:rPr>
              <a:t>MAJOR METRICS</a:t>
            </a:r>
          </a:p>
        </p:txBody>
      </p:sp>
      <p:grpSp>
        <p:nvGrpSpPr>
          <p:cNvPr id="29" name="Group 28">
            <a:extLst>
              <a:ext uri="{FF2B5EF4-FFF2-40B4-BE49-F238E27FC236}">
                <a16:creationId xmlns:a16="http://schemas.microsoft.com/office/drawing/2014/main" id="{515EB2CF-0A4F-45C0-B5E0-F8A19A4AE46E}"/>
              </a:ext>
            </a:extLst>
          </p:cNvPr>
          <p:cNvGrpSpPr/>
          <p:nvPr/>
        </p:nvGrpSpPr>
        <p:grpSpPr>
          <a:xfrm>
            <a:off x="1371600" y="3405630"/>
            <a:ext cx="15636544" cy="2362200"/>
            <a:chOff x="1406525" y="4407877"/>
            <a:chExt cx="24910903" cy="5697415"/>
          </a:xfrm>
        </p:grpSpPr>
        <p:sp>
          <p:nvSpPr>
            <p:cNvPr id="30" name="Rectangle 29">
              <a:extLst>
                <a:ext uri="{FF2B5EF4-FFF2-40B4-BE49-F238E27FC236}">
                  <a16:creationId xmlns:a16="http://schemas.microsoft.com/office/drawing/2014/main" id="{872AFCE7-2140-4267-B7C5-88016CE8101E}"/>
                </a:ext>
              </a:extLst>
            </p:cNvPr>
            <p:cNvSpPr/>
            <p:nvPr/>
          </p:nvSpPr>
          <p:spPr>
            <a:xfrm>
              <a:off x="1406525" y="4407877"/>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HK Grotesk Bold"/>
                </a:rPr>
                <a:t>NUMBER OF BIRD STRIKES</a:t>
              </a:r>
            </a:p>
            <a:p>
              <a:pPr algn="ctr"/>
              <a:r>
                <a:rPr lang="en-US" dirty="0">
                  <a:solidFill>
                    <a:schemeClr val="tx1"/>
                  </a:solidFill>
                </a:rPr>
                <a:t>	</a:t>
              </a:r>
            </a:p>
          </p:txBody>
        </p:sp>
        <p:sp>
          <p:nvSpPr>
            <p:cNvPr id="31" name="Rectangle 30">
              <a:extLst>
                <a:ext uri="{FF2B5EF4-FFF2-40B4-BE49-F238E27FC236}">
                  <a16:creationId xmlns:a16="http://schemas.microsoft.com/office/drawing/2014/main" id="{8F74E028-76F3-4CDC-8B9A-F9225620E122}"/>
                </a:ext>
              </a:extLst>
            </p:cNvPr>
            <p:cNvSpPr/>
            <p:nvPr/>
          </p:nvSpPr>
          <p:spPr>
            <a:xfrm>
              <a:off x="10098747" y="4407877"/>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HK Grotesk Bold"/>
                </a:rPr>
                <a:t>NO. </a:t>
              </a:r>
              <a:r>
                <a:rPr lang="en-US" sz="2800" dirty="0">
                  <a:solidFill>
                    <a:srgbClr val="C00000"/>
                  </a:solidFill>
                  <a:latin typeface="HK Grotesk Bold"/>
                </a:rPr>
                <a:t>OF PEOPLE INJURED</a:t>
              </a:r>
            </a:p>
            <a:p>
              <a:pPr algn="ctr"/>
              <a:endParaRPr lang="en-US" sz="2800" dirty="0">
                <a:solidFill>
                  <a:srgbClr val="C00000"/>
                </a:solidFill>
                <a:latin typeface="HK Grotesk Bold"/>
              </a:endParaRPr>
            </a:p>
          </p:txBody>
        </p:sp>
        <p:sp>
          <p:nvSpPr>
            <p:cNvPr id="32" name="Rectangle 31">
              <a:extLst>
                <a:ext uri="{FF2B5EF4-FFF2-40B4-BE49-F238E27FC236}">
                  <a16:creationId xmlns:a16="http://schemas.microsoft.com/office/drawing/2014/main" id="{87704763-82A4-4FFE-A7B1-1ABEF0B22B19}"/>
                </a:ext>
              </a:extLst>
            </p:cNvPr>
            <p:cNvSpPr/>
            <p:nvPr/>
          </p:nvSpPr>
          <p:spPr>
            <a:xfrm>
              <a:off x="18790968" y="4407877"/>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HK Grotesk Bold"/>
                </a:rPr>
                <a:t>TOTAL COST INCURRED</a:t>
              </a:r>
            </a:p>
            <a:p>
              <a:pPr algn="ctr"/>
              <a:endParaRPr lang="en-US" sz="2800" dirty="0">
                <a:solidFill>
                  <a:srgbClr val="C00000"/>
                </a:solidFill>
                <a:latin typeface="HK Grotesk Bold"/>
              </a:endParaRPr>
            </a:p>
          </p:txBody>
        </p:sp>
      </p:grpSp>
      <p:sp>
        <p:nvSpPr>
          <p:cNvPr id="63" name="Oval 62">
            <a:extLst>
              <a:ext uri="{FF2B5EF4-FFF2-40B4-BE49-F238E27FC236}">
                <a16:creationId xmlns:a16="http://schemas.microsoft.com/office/drawing/2014/main" id="{1C06621D-8A19-4FE5-8D42-E637D21C769F}"/>
              </a:ext>
            </a:extLst>
          </p:cNvPr>
          <p:cNvSpPr/>
          <p:nvPr/>
        </p:nvSpPr>
        <p:spPr>
          <a:xfrm>
            <a:off x="2959009" y="2405128"/>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609B3A13-04D6-493E-8F38-B7F3E0DB63D5}"/>
              </a:ext>
            </a:extLst>
          </p:cNvPr>
          <p:cNvGrpSpPr/>
          <p:nvPr/>
        </p:nvGrpSpPr>
        <p:grpSpPr>
          <a:xfrm>
            <a:off x="1360635" y="7189825"/>
            <a:ext cx="15617029" cy="2499871"/>
            <a:chOff x="1406525" y="4407875"/>
            <a:chExt cx="24983001" cy="5697417"/>
          </a:xfrm>
        </p:grpSpPr>
        <p:sp>
          <p:nvSpPr>
            <p:cNvPr id="88" name="Rectangle 87">
              <a:extLst>
                <a:ext uri="{FF2B5EF4-FFF2-40B4-BE49-F238E27FC236}">
                  <a16:creationId xmlns:a16="http://schemas.microsoft.com/office/drawing/2014/main" id="{A17EC8D1-FAA1-44C4-93E0-8B076FEAA794}"/>
                </a:ext>
              </a:extLst>
            </p:cNvPr>
            <p:cNvSpPr/>
            <p:nvPr/>
          </p:nvSpPr>
          <p:spPr>
            <a:xfrm>
              <a:off x="1406525" y="4407877"/>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HK Grotesk Bold"/>
                </a:rPr>
                <a:t>AVG. FT. ABOVE </a:t>
              </a:r>
              <a:r>
                <a:rPr lang="en-US" sz="2800" dirty="0">
                  <a:solidFill>
                    <a:srgbClr val="C00000"/>
                  </a:solidFill>
                  <a:latin typeface="HK Grotesk Bold"/>
                </a:rPr>
                <a:t>GROUND</a:t>
              </a:r>
            </a:p>
            <a:p>
              <a:pPr algn="ctr"/>
              <a:endParaRPr lang="en-US" sz="2800" dirty="0">
                <a:solidFill>
                  <a:srgbClr val="C00000"/>
                </a:solidFill>
                <a:latin typeface="HK Grotesk Bold"/>
              </a:endParaRPr>
            </a:p>
          </p:txBody>
        </p:sp>
        <p:sp>
          <p:nvSpPr>
            <p:cNvPr id="89" name="Rectangle 88">
              <a:extLst>
                <a:ext uri="{FF2B5EF4-FFF2-40B4-BE49-F238E27FC236}">
                  <a16:creationId xmlns:a16="http://schemas.microsoft.com/office/drawing/2014/main" id="{BCDC53D3-FAEA-4447-A5E8-3F704B8F7C7F}"/>
                </a:ext>
              </a:extLst>
            </p:cNvPr>
            <p:cNvSpPr/>
            <p:nvPr/>
          </p:nvSpPr>
          <p:spPr>
            <a:xfrm>
              <a:off x="10134796" y="4407875"/>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HK Grotesk Bold"/>
                </a:rPr>
                <a:t>NO. OF WILDLIFE </a:t>
              </a:r>
              <a:r>
                <a:rPr lang="en-US" sz="2800" dirty="0">
                  <a:solidFill>
                    <a:srgbClr val="C00000"/>
                  </a:solidFill>
                  <a:latin typeface="HK Grotesk Bold"/>
                </a:rPr>
                <a:t>STRUCK</a:t>
              </a:r>
            </a:p>
            <a:p>
              <a:pPr algn="ctr"/>
              <a:endParaRPr lang="en-US" sz="2800" dirty="0">
                <a:solidFill>
                  <a:srgbClr val="C00000"/>
                </a:solidFill>
                <a:latin typeface="HK Grotesk Bold"/>
              </a:endParaRPr>
            </a:p>
          </p:txBody>
        </p:sp>
        <p:sp>
          <p:nvSpPr>
            <p:cNvPr id="90" name="Rectangle 89">
              <a:extLst>
                <a:ext uri="{FF2B5EF4-FFF2-40B4-BE49-F238E27FC236}">
                  <a16:creationId xmlns:a16="http://schemas.microsoft.com/office/drawing/2014/main" id="{AB1612BC-CF01-4C01-B29C-75201C964F5B}"/>
                </a:ext>
              </a:extLst>
            </p:cNvPr>
            <p:cNvSpPr/>
            <p:nvPr/>
          </p:nvSpPr>
          <p:spPr>
            <a:xfrm>
              <a:off x="18863066" y="4407875"/>
              <a:ext cx="7526460" cy="5697415"/>
            </a:xfrm>
            <a:prstGeom prst="rect">
              <a:avLst/>
            </a:prstGeom>
            <a:solidFill>
              <a:srgbClr val="EFF1F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C00000"/>
                </a:solidFill>
                <a:latin typeface="HK Grotesk Bold"/>
              </a:endParaRPr>
            </a:p>
          </p:txBody>
        </p:sp>
      </p:grpSp>
      <p:sp>
        <p:nvSpPr>
          <p:cNvPr id="91" name="AutoShape 7">
            <a:extLst>
              <a:ext uri="{FF2B5EF4-FFF2-40B4-BE49-F238E27FC236}">
                <a16:creationId xmlns:a16="http://schemas.microsoft.com/office/drawing/2014/main" id="{EECF2B60-3C88-4B93-88E0-7B16002D7231}"/>
              </a:ext>
            </a:extLst>
          </p:cNvPr>
          <p:cNvSpPr/>
          <p:nvPr/>
        </p:nvSpPr>
        <p:spPr>
          <a:xfrm>
            <a:off x="1028700" y="2124075"/>
            <a:ext cx="16230600" cy="0"/>
          </a:xfrm>
          <a:prstGeom prst="line">
            <a:avLst/>
          </a:prstGeom>
          <a:ln w="9525" cap="flat">
            <a:solidFill>
              <a:srgbClr val="FFFFFF"/>
            </a:solidFill>
            <a:prstDash val="solid"/>
            <a:headEnd type="none" w="sm" len="sm"/>
            <a:tailEnd type="none" w="sm" len="sm"/>
          </a:ln>
        </p:spPr>
      </p:sp>
      <p:sp>
        <p:nvSpPr>
          <p:cNvPr id="92" name="TextBox 91">
            <a:extLst>
              <a:ext uri="{FF2B5EF4-FFF2-40B4-BE49-F238E27FC236}">
                <a16:creationId xmlns:a16="http://schemas.microsoft.com/office/drawing/2014/main" id="{724E5A01-2B59-40D5-95A6-D10090F2D18F}"/>
              </a:ext>
            </a:extLst>
          </p:cNvPr>
          <p:cNvSpPr txBox="1"/>
          <p:nvPr/>
        </p:nvSpPr>
        <p:spPr>
          <a:xfrm>
            <a:off x="2438375" y="4696709"/>
            <a:ext cx="2590800" cy="830997"/>
          </a:xfrm>
          <a:prstGeom prst="rect">
            <a:avLst/>
          </a:prstGeom>
          <a:noFill/>
        </p:spPr>
        <p:txBody>
          <a:bodyPr wrap="square" rtlCol="0">
            <a:spAutoFit/>
          </a:bodyPr>
          <a:lstStyle/>
          <a:p>
            <a:pPr algn="ctr"/>
            <a:r>
              <a:rPr lang="en-US" sz="4800" b="1" dirty="0">
                <a:solidFill>
                  <a:schemeClr val="tx1"/>
                </a:solidFill>
              </a:rPr>
              <a:t>25,429</a:t>
            </a:r>
            <a:endParaRPr lang="en-IN" sz="4800" dirty="0"/>
          </a:p>
        </p:txBody>
      </p:sp>
      <p:sp>
        <p:nvSpPr>
          <p:cNvPr id="110" name="Oval 109">
            <a:extLst>
              <a:ext uri="{FF2B5EF4-FFF2-40B4-BE49-F238E27FC236}">
                <a16:creationId xmlns:a16="http://schemas.microsoft.com/office/drawing/2014/main" id="{49527578-91B4-4F77-A0FC-AFAFC8F9AB5E}"/>
              </a:ext>
            </a:extLst>
          </p:cNvPr>
          <p:cNvSpPr/>
          <p:nvPr/>
        </p:nvSpPr>
        <p:spPr>
          <a:xfrm>
            <a:off x="8414291" y="2405127"/>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1BD9983A-601F-4A1E-9D5F-5DCF0CAC2EA4}"/>
              </a:ext>
            </a:extLst>
          </p:cNvPr>
          <p:cNvSpPr/>
          <p:nvPr/>
        </p:nvSpPr>
        <p:spPr>
          <a:xfrm>
            <a:off x="13838056" y="2405127"/>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12EF402E-29EA-49DE-ABCE-2970718F4B35}"/>
              </a:ext>
            </a:extLst>
          </p:cNvPr>
          <p:cNvSpPr/>
          <p:nvPr/>
        </p:nvSpPr>
        <p:spPr>
          <a:xfrm>
            <a:off x="2939620" y="6262227"/>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CAA97861-F397-457D-9746-3E2EA2E718EC}"/>
              </a:ext>
            </a:extLst>
          </p:cNvPr>
          <p:cNvSpPr/>
          <p:nvPr/>
        </p:nvSpPr>
        <p:spPr>
          <a:xfrm>
            <a:off x="8394902" y="6262226"/>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A27B2056-CC9C-429E-9533-741F82F2912C}"/>
              </a:ext>
            </a:extLst>
          </p:cNvPr>
          <p:cNvSpPr/>
          <p:nvPr/>
        </p:nvSpPr>
        <p:spPr>
          <a:xfrm>
            <a:off x="13818667" y="6262226"/>
            <a:ext cx="1549532" cy="15435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Graphic 108" descr="Medical with solid fill">
            <a:extLst>
              <a:ext uri="{FF2B5EF4-FFF2-40B4-BE49-F238E27FC236}">
                <a16:creationId xmlns:a16="http://schemas.microsoft.com/office/drawing/2014/main" id="{15313C76-08C1-4A73-A4B2-27551B801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93116" y="2476500"/>
            <a:ext cx="1366450" cy="1366450"/>
          </a:xfrm>
          <a:prstGeom prst="rect">
            <a:avLst/>
          </a:prstGeom>
        </p:spPr>
      </p:pic>
      <p:pic>
        <p:nvPicPr>
          <p:cNvPr id="105" name="Graphic 104" descr="Dollar with solid fill">
            <a:extLst>
              <a:ext uri="{FF2B5EF4-FFF2-40B4-BE49-F238E27FC236}">
                <a16:creationId xmlns:a16="http://schemas.microsoft.com/office/drawing/2014/main" id="{3349B5D0-0BB1-4891-80E4-44DCFBE20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20800" y="2537894"/>
            <a:ext cx="1173369" cy="1173369"/>
          </a:xfrm>
          <a:prstGeom prst="rect">
            <a:avLst/>
          </a:prstGeom>
        </p:spPr>
      </p:pic>
      <p:pic>
        <p:nvPicPr>
          <p:cNvPr id="103" name="Graphic 102" descr="Sparrow with solid fill">
            <a:extLst>
              <a:ext uri="{FF2B5EF4-FFF2-40B4-BE49-F238E27FC236}">
                <a16:creationId xmlns:a16="http://schemas.microsoft.com/office/drawing/2014/main" id="{C007F7D8-3E4A-4CCE-A07F-36DEE04C5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8256" y="6333958"/>
            <a:ext cx="1231488" cy="1231488"/>
          </a:xfrm>
          <a:prstGeom prst="rect">
            <a:avLst/>
          </a:prstGeom>
        </p:spPr>
      </p:pic>
      <p:pic>
        <p:nvPicPr>
          <p:cNvPr id="101" name="Graphic 100" descr="Airplane with solid fill">
            <a:extLst>
              <a:ext uri="{FF2B5EF4-FFF2-40B4-BE49-F238E27FC236}">
                <a16:creationId xmlns:a16="http://schemas.microsoft.com/office/drawing/2014/main" id="{4DF45473-078D-46E8-BB19-D6DF580C85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09071" y="6333958"/>
            <a:ext cx="1231488" cy="1231488"/>
          </a:xfrm>
          <a:prstGeom prst="rect">
            <a:avLst/>
          </a:prstGeom>
        </p:spPr>
      </p:pic>
      <p:pic>
        <p:nvPicPr>
          <p:cNvPr id="97" name="Graphic 96" descr="Hummingbird with solid fill">
            <a:extLst>
              <a:ext uri="{FF2B5EF4-FFF2-40B4-BE49-F238E27FC236}">
                <a16:creationId xmlns:a16="http://schemas.microsoft.com/office/drawing/2014/main" id="{D8E9968F-1667-4121-8E0B-161C8F3691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9071" y="2480539"/>
            <a:ext cx="1288075" cy="1288075"/>
          </a:xfrm>
          <a:prstGeom prst="rect">
            <a:avLst/>
          </a:prstGeom>
        </p:spPr>
      </p:pic>
      <p:pic>
        <p:nvPicPr>
          <p:cNvPr id="99" name="Graphic 98" descr="Send with solid fill">
            <a:extLst>
              <a:ext uri="{FF2B5EF4-FFF2-40B4-BE49-F238E27FC236}">
                <a16:creationId xmlns:a16="http://schemas.microsoft.com/office/drawing/2014/main" id="{C42F9800-F201-4203-8E0C-5615B71AFC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991059" y="6458095"/>
            <a:ext cx="1071480" cy="1071480"/>
          </a:xfrm>
          <a:prstGeom prst="rect">
            <a:avLst/>
          </a:prstGeom>
        </p:spPr>
      </p:pic>
      <p:sp>
        <p:nvSpPr>
          <p:cNvPr id="115" name="TextBox 114">
            <a:extLst>
              <a:ext uri="{FF2B5EF4-FFF2-40B4-BE49-F238E27FC236}">
                <a16:creationId xmlns:a16="http://schemas.microsoft.com/office/drawing/2014/main" id="{D4A6E9FE-4A27-4DDF-83D1-0620280F4019}"/>
              </a:ext>
            </a:extLst>
          </p:cNvPr>
          <p:cNvSpPr txBox="1"/>
          <p:nvPr/>
        </p:nvSpPr>
        <p:spPr>
          <a:xfrm>
            <a:off x="7873749" y="4696708"/>
            <a:ext cx="2590800" cy="830997"/>
          </a:xfrm>
          <a:prstGeom prst="rect">
            <a:avLst/>
          </a:prstGeom>
          <a:noFill/>
        </p:spPr>
        <p:txBody>
          <a:bodyPr wrap="square" rtlCol="0">
            <a:spAutoFit/>
          </a:bodyPr>
          <a:lstStyle/>
          <a:p>
            <a:pPr algn="ctr"/>
            <a:r>
              <a:rPr lang="en-US" sz="4800" b="1" dirty="0">
                <a:solidFill>
                  <a:schemeClr val="tx1"/>
                </a:solidFill>
              </a:rPr>
              <a:t>27</a:t>
            </a:r>
            <a:endParaRPr lang="en-IN" sz="4800" dirty="0"/>
          </a:p>
        </p:txBody>
      </p:sp>
      <p:sp>
        <p:nvSpPr>
          <p:cNvPr id="116" name="TextBox 115">
            <a:extLst>
              <a:ext uri="{FF2B5EF4-FFF2-40B4-BE49-F238E27FC236}">
                <a16:creationId xmlns:a16="http://schemas.microsoft.com/office/drawing/2014/main" id="{D784925F-1A98-4765-B452-55B616DD4FE9}"/>
              </a:ext>
            </a:extLst>
          </p:cNvPr>
          <p:cNvSpPr txBox="1"/>
          <p:nvPr/>
        </p:nvSpPr>
        <p:spPr>
          <a:xfrm>
            <a:off x="13335093" y="4663511"/>
            <a:ext cx="2811151" cy="830997"/>
          </a:xfrm>
          <a:prstGeom prst="rect">
            <a:avLst/>
          </a:prstGeom>
          <a:noFill/>
        </p:spPr>
        <p:txBody>
          <a:bodyPr wrap="square" rtlCol="0">
            <a:spAutoFit/>
          </a:bodyPr>
          <a:lstStyle/>
          <a:p>
            <a:pPr algn="ctr"/>
            <a:r>
              <a:rPr lang="en-US" sz="4800" b="1" dirty="0">
                <a:solidFill>
                  <a:schemeClr val="tx1"/>
                </a:solidFill>
              </a:rPr>
              <a:t>$ 142.3 M</a:t>
            </a:r>
            <a:endParaRPr lang="en-IN" sz="4800" dirty="0"/>
          </a:p>
        </p:txBody>
      </p:sp>
      <p:sp>
        <p:nvSpPr>
          <p:cNvPr id="117" name="TextBox 116">
            <a:extLst>
              <a:ext uri="{FF2B5EF4-FFF2-40B4-BE49-F238E27FC236}">
                <a16:creationId xmlns:a16="http://schemas.microsoft.com/office/drawing/2014/main" id="{8686FD30-1E8C-40E3-8744-203F1E46458A}"/>
              </a:ext>
            </a:extLst>
          </p:cNvPr>
          <p:cNvSpPr txBox="1"/>
          <p:nvPr/>
        </p:nvSpPr>
        <p:spPr>
          <a:xfrm>
            <a:off x="2438375" y="8598970"/>
            <a:ext cx="2590800" cy="830997"/>
          </a:xfrm>
          <a:prstGeom prst="rect">
            <a:avLst/>
          </a:prstGeom>
          <a:noFill/>
        </p:spPr>
        <p:txBody>
          <a:bodyPr wrap="square" rtlCol="0">
            <a:spAutoFit/>
          </a:bodyPr>
          <a:lstStyle/>
          <a:p>
            <a:pPr algn="ctr"/>
            <a:r>
              <a:rPr lang="en-US" sz="4800" b="1" dirty="0">
                <a:solidFill>
                  <a:schemeClr val="tx1"/>
                </a:solidFill>
              </a:rPr>
              <a:t>799</a:t>
            </a:r>
            <a:endParaRPr lang="en-IN" sz="4800" dirty="0"/>
          </a:p>
        </p:txBody>
      </p:sp>
      <p:sp>
        <p:nvSpPr>
          <p:cNvPr id="118" name="TextBox 117">
            <a:extLst>
              <a:ext uri="{FF2B5EF4-FFF2-40B4-BE49-F238E27FC236}">
                <a16:creationId xmlns:a16="http://schemas.microsoft.com/office/drawing/2014/main" id="{F1BA285A-9676-4041-BDF3-4E010929827F}"/>
              </a:ext>
            </a:extLst>
          </p:cNvPr>
          <p:cNvSpPr txBox="1"/>
          <p:nvPr/>
        </p:nvSpPr>
        <p:spPr>
          <a:xfrm>
            <a:off x="7873749" y="8598969"/>
            <a:ext cx="2590800" cy="830997"/>
          </a:xfrm>
          <a:prstGeom prst="rect">
            <a:avLst/>
          </a:prstGeom>
          <a:noFill/>
        </p:spPr>
        <p:txBody>
          <a:bodyPr wrap="square" rtlCol="0">
            <a:spAutoFit/>
          </a:bodyPr>
          <a:lstStyle/>
          <a:p>
            <a:pPr algn="ctr"/>
            <a:r>
              <a:rPr lang="en-US" sz="4800" b="1" dirty="0"/>
              <a:t>68,790</a:t>
            </a:r>
            <a:endParaRPr lang="en-IN" sz="4800" b="1" dirty="0"/>
          </a:p>
        </p:txBody>
      </p:sp>
      <p:sp>
        <p:nvSpPr>
          <p:cNvPr id="119" name="TextBox 118">
            <a:extLst>
              <a:ext uri="{FF2B5EF4-FFF2-40B4-BE49-F238E27FC236}">
                <a16:creationId xmlns:a16="http://schemas.microsoft.com/office/drawing/2014/main" id="{83ACD96D-2C3E-4716-BD26-292D6425BABE}"/>
              </a:ext>
            </a:extLst>
          </p:cNvPr>
          <p:cNvSpPr txBox="1"/>
          <p:nvPr/>
        </p:nvSpPr>
        <p:spPr>
          <a:xfrm>
            <a:off x="12329774" y="8625395"/>
            <a:ext cx="4704837" cy="646331"/>
          </a:xfrm>
          <a:prstGeom prst="rect">
            <a:avLst/>
          </a:prstGeom>
          <a:noFill/>
        </p:spPr>
        <p:txBody>
          <a:bodyPr wrap="square" rtlCol="0">
            <a:spAutoFit/>
          </a:bodyPr>
          <a:lstStyle/>
          <a:p>
            <a:pPr algn="ctr"/>
            <a:r>
              <a:rPr lang="en-US" sz="3600" b="1" dirty="0">
                <a:solidFill>
                  <a:schemeClr val="tx1"/>
                </a:solidFill>
              </a:rPr>
              <a:t>SOUTH WEST AIRLINES</a:t>
            </a:r>
            <a:endParaRPr lang="en-IN" sz="3600" b="1" dirty="0"/>
          </a:p>
        </p:txBody>
      </p:sp>
      <p:sp>
        <p:nvSpPr>
          <p:cNvPr id="120" name="TextBox 119">
            <a:extLst>
              <a:ext uri="{FF2B5EF4-FFF2-40B4-BE49-F238E27FC236}">
                <a16:creationId xmlns:a16="http://schemas.microsoft.com/office/drawing/2014/main" id="{338E0A3D-836B-4306-A770-C18CE43A4130}"/>
              </a:ext>
            </a:extLst>
          </p:cNvPr>
          <p:cNvSpPr txBox="1"/>
          <p:nvPr/>
        </p:nvSpPr>
        <p:spPr>
          <a:xfrm>
            <a:off x="12159382" y="8037412"/>
            <a:ext cx="5029200" cy="500137"/>
          </a:xfrm>
          <a:prstGeom prst="rect">
            <a:avLst/>
          </a:prstGeom>
          <a:noFill/>
        </p:spPr>
        <p:txBody>
          <a:bodyPr wrap="square" rtlCol="0">
            <a:spAutoFit/>
          </a:bodyPr>
          <a:lstStyle/>
          <a:p>
            <a:pPr algn="ctr"/>
            <a:r>
              <a:rPr lang="en-US" sz="2600" dirty="0">
                <a:solidFill>
                  <a:srgbClr val="C00000"/>
                </a:solidFill>
                <a:latin typeface="HK Grotesk Bold"/>
              </a:rPr>
              <a:t>AIRPORT WITH MAX STRIKES</a:t>
            </a:r>
          </a:p>
        </p:txBody>
      </p:sp>
    </p:spTree>
    <p:extLst>
      <p:ext uri="{BB962C8B-B14F-4D97-AF65-F5344CB8AC3E}">
        <p14:creationId xmlns:p14="http://schemas.microsoft.com/office/powerpoint/2010/main" val="367868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3F491E8-2A2D-4404-880D-7D403271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46" y="1181100"/>
            <a:ext cx="17509507" cy="8763000"/>
          </a:xfrm>
          <a:prstGeom prst="rect">
            <a:avLst/>
          </a:prstGeom>
          <a:ln>
            <a:noFill/>
          </a:ln>
          <a:effectLst>
            <a:outerShdw blurRad="50800" dist="38100" dir="5400000" algn="t" rotWithShape="0">
              <a:prstClr val="black">
                <a:alpha val="40000"/>
              </a:prstClr>
            </a:outerShdw>
          </a:effectLst>
        </p:spPr>
      </p:pic>
      <p:sp>
        <p:nvSpPr>
          <p:cNvPr id="26" name="TextBox 5">
            <a:extLst>
              <a:ext uri="{FF2B5EF4-FFF2-40B4-BE49-F238E27FC236}">
                <a16:creationId xmlns:a16="http://schemas.microsoft.com/office/drawing/2014/main" id="{8635F1F9-840A-47A3-BB3E-6D8B180E8C1D}"/>
              </a:ext>
            </a:extLst>
          </p:cNvPr>
          <p:cNvSpPr txBox="1"/>
          <p:nvPr/>
        </p:nvSpPr>
        <p:spPr>
          <a:xfrm>
            <a:off x="6819899" y="-114300"/>
            <a:ext cx="4648200" cy="1119314"/>
          </a:xfrm>
          <a:prstGeom prst="roundRect">
            <a:avLst/>
          </a:prstGeom>
          <a:gradFill>
            <a:gsLst>
              <a:gs pos="0">
                <a:schemeClr val="tx1"/>
              </a:gs>
              <a:gs pos="74000">
                <a:srgbClr val="C00000"/>
              </a:gs>
              <a:gs pos="83000">
                <a:srgbClr val="C00000"/>
              </a:gs>
              <a:gs pos="100000">
                <a:srgbClr val="C00000"/>
              </a:gs>
            </a:gsLst>
            <a:lin ang="5400000" scaled="1"/>
          </a:gradFill>
          <a:ln>
            <a:noFill/>
          </a:ln>
        </p:spPr>
        <p:txBody>
          <a:bodyPr wrap="square" lIns="0" tIns="0" rIns="0" bIns="0" rtlCol="0" anchor="t">
            <a:spAutoFit/>
          </a:bodyPr>
          <a:lstStyle/>
          <a:p>
            <a:pPr marL="0" lvl="0" indent="0" algn="ctr">
              <a:lnSpc>
                <a:spcPts val="8640"/>
              </a:lnSpc>
              <a:spcBef>
                <a:spcPct val="0"/>
              </a:spcBef>
            </a:pPr>
            <a:r>
              <a:rPr lang="en-US" sz="4400" dirty="0">
                <a:solidFill>
                  <a:srgbClr val="FFFFFF"/>
                </a:solidFill>
                <a:latin typeface="HK Grotesk Bold"/>
              </a:rPr>
              <a:t> DASHBOARD 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D75CF-4A96-4F08-AEA2-F1C6E0919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46" y="1188719"/>
            <a:ext cx="17509506" cy="8686886"/>
          </a:xfrm>
          <a:prstGeom prst="rect">
            <a:avLst/>
          </a:prstGeom>
        </p:spPr>
      </p:pic>
      <p:sp>
        <p:nvSpPr>
          <p:cNvPr id="5" name="TextBox 5">
            <a:extLst>
              <a:ext uri="{FF2B5EF4-FFF2-40B4-BE49-F238E27FC236}">
                <a16:creationId xmlns:a16="http://schemas.microsoft.com/office/drawing/2014/main" id="{68037476-66BB-41FD-B6B8-4457C2804D35}"/>
              </a:ext>
            </a:extLst>
          </p:cNvPr>
          <p:cNvSpPr txBox="1"/>
          <p:nvPr/>
        </p:nvSpPr>
        <p:spPr>
          <a:xfrm>
            <a:off x="6819899" y="-114300"/>
            <a:ext cx="4648200" cy="1119314"/>
          </a:xfrm>
          <a:prstGeom prst="roundRect">
            <a:avLst/>
          </a:prstGeom>
          <a:gradFill>
            <a:gsLst>
              <a:gs pos="0">
                <a:schemeClr val="tx1"/>
              </a:gs>
              <a:gs pos="74000">
                <a:srgbClr val="C00000"/>
              </a:gs>
              <a:gs pos="83000">
                <a:srgbClr val="C00000"/>
              </a:gs>
              <a:gs pos="100000">
                <a:srgbClr val="C00000"/>
              </a:gs>
            </a:gsLst>
            <a:lin ang="5400000" scaled="1"/>
          </a:gradFill>
          <a:ln>
            <a:noFill/>
          </a:ln>
        </p:spPr>
        <p:txBody>
          <a:bodyPr wrap="square" lIns="0" tIns="0" rIns="0" bIns="0" rtlCol="0" anchor="t">
            <a:spAutoFit/>
          </a:bodyPr>
          <a:lstStyle/>
          <a:p>
            <a:pPr marL="0" lvl="0" indent="0" algn="ctr">
              <a:lnSpc>
                <a:spcPts val="8640"/>
              </a:lnSpc>
              <a:spcBef>
                <a:spcPct val="0"/>
              </a:spcBef>
            </a:pPr>
            <a:r>
              <a:rPr lang="en-US" sz="4400" dirty="0">
                <a:solidFill>
                  <a:srgbClr val="FFFFFF"/>
                </a:solidFill>
                <a:latin typeface="HK Grotesk Bold"/>
              </a:rPr>
              <a:t> DASHBOARD 02</a:t>
            </a:r>
          </a:p>
        </p:txBody>
      </p:sp>
    </p:spTree>
    <p:extLst>
      <p:ext uri="{BB962C8B-B14F-4D97-AF65-F5344CB8AC3E}">
        <p14:creationId xmlns:p14="http://schemas.microsoft.com/office/powerpoint/2010/main" val="240624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2" name="Group 12"/>
          <p:cNvGrpSpPr/>
          <p:nvPr/>
        </p:nvGrpSpPr>
        <p:grpSpPr>
          <a:xfrm>
            <a:off x="1028700" y="4505978"/>
            <a:ext cx="9917478" cy="2349401"/>
            <a:chOff x="0" y="-9525"/>
            <a:chExt cx="13223305" cy="3132535"/>
          </a:xfrm>
        </p:grpSpPr>
        <p:sp>
          <p:nvSpPr>
            <p:cNvPr id="13" name="TextBox 13"/>
            <p:cNvSpPr txBox="1"/>
            <p:nvPr/>
          </p:nvSpPr>
          <p:spPr>
            <a:xfrm>
              <a:off x="0" y="-9525"/>
              <a:ext cx="13223305" cy="2447925"/>
            </a:xfrm>
            <a:prstGeom prst="rect">
              <a:avLst/>
            </a:prstGeom>
          </p:spPr>
          <p:txBody>
            <a:bodyPr lIns="0" tIns="0" rIns="0" bIns="0" rtlCol="0" anchor="t">
              <a:spAutoFit/>
            </a:bodyPr>
            <a:lstStyle/>
            <a:p>
              <a:pPr algn="l">
                <a:lnSpc>
                  <a:spcPts val="14400"/>
                </a:lnSpc>
              </a:pPr>
              <a:r>
                <a:rPr lang="en-US" sz="12000" dirty="0">
                  <a:solidFill>
                    <a:srgbClr val="C00000"/>
                  </a:solidFill>
                  <a:latin typeface="HK Grotesk Bold"/>
                </a:rPr>
                <a:t>Thank you!</a:t>
              </a:r>
            </a:p>
          </p:txBody>
        </p:sp>
        <p:sp>
          <p:nvSpPr>
            <p:cNvPr id="14" name="TextBox 14"/>
            <p:cNvSpPr txBox="1"/>
            <p:nvPr/>
          </p:nvSpPr>
          <p:spPr>
            <a:xfrm>
              <a:off x="0" y="2553709"/>
              <a:ext cx="13223305" cy="569301"/>
            </a:xfrm>
            <a:prstGeom prst="rect">
              <a:avLst/>
            </a:prstGeom>
          </p:spPr>
          <p:txBody>
            <a:bodyPr lIns="0" tIns="0" rIns="0" bIns="0" rtlCol="0" anchor="t">
              <a:spAutoFit/>
            </a:bodyPr>
            <a:lstStyle/>
            <a:p>
              <a:pPr algn="l">
                <a:lnSpc>
                  <a:spcPts val="3380"/>
                </a:lnSpc>
              </a:pPr>
              <a:endParaRPr lang="en-US" sz="2600" dirty="0">
                <a:solidFill>
                  <a:srgbClr val="FFFFFF"/>
                </a:solidFill>
                <a:latin typeface="HK Grotesk Medium"/>
              </a:endParaRPr>
            </a:p>
          </p:txBody>
        </p:sp>
      </p:grpSp>
      <p:sp>
        <p:nvSpPr>
          <p:cNvPr id="15" name="AutoShape 15"/>
          <p:cNvSpPr/>
          <p:nvPr/>
        </p:nvSpPr>
        <p:spPr>
          <a:xfrm>
            <a:off x="1028700" y="6591300"/>
            <a:ext cx="16230600" cy="0"/>
          </a:xfrm>
          <a:prstGeom prst="line">
            <a:avLst/>
          </a:prstGeom>
          <a:ln w="9525" cap="flat">
            <a:solidFill>
              <a:schemeClr val="bg1"/>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177</Words>
  <Application>Microsoft Office PowerPoint</Application>
  <PresentationFormat>Custom</PresentationFormat>
  <Paragraphs>34</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Baskerville Old Face</vt:lpstr>
      <vt:lpstr>HK Grotesk Bold</vt:lpstr>
      <vt:lpstr>Calibri</vt:lpstr>
      <vt:lpstr>HK Grotesk</vt:lpstr>
      <vt:lpstr>HK Grotesk Medium</vt:lpstr>
      <vt:lpstr>Bell MT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and Teal Minimal Abstract Patterns Finance Report Finance Presentation</dc:title>
  <dc:creator>Shakeeb Qureshi</dc:creator>
  <cp:lastModifiedBy>Shakeeb Qureshi</cp:lastModifiedBy>
  <cp:revision>12</cp:revision>
  <dcterms:created xsi:type="dcterms:W3CDTF">2006-08-16T00:00:00Z</dcterms:created>
  <dcterms:modified xsi:type="dcterms:W3CDTF">2024-06-12T18:11:11Z</dcterms:modified>
  <dc:identifier>DAGH7oBu4Vw</dc:identifier>
</cp:coreProperties>
</file>